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0" r:id="rId9"/>
    <p:sldId id="257" r:id="rId10"/>
    <p:sldId id="267" r:id="rId11"/>
    <p:sldId id="268" r:id="rId12"/>
    <p:sldId id="25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59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3"/>
    <p:restoredTop sz="94737"/>
  </p:normalViewPr>
  <p:slideViewPr>
    <p:cSldViewPr snapToGrid="0" snapToObjects="1">
      <p:cViewPr varScale="1">
        <p:scale>
          <a:sx n="98" d="100"/>
          <a:sy n="98" d="100"/>
        </p:scale>
        <p:origin x="4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0D921-5F44-E648-927C-29E904278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B53BA7-3ABC-9D46-8FCD-84750ECE2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ECDC2-6811-3A4A-8FD1-AA9076115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124F8-D4A0-8645-98CA-A07764B2EE44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87219-5A34-9E41-BF45-A0075A120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B8C4E-E8FE-3344-BDD0-13A644026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1CADE-16EC-6F46-A730-0FEECF890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391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7746C-8CEA-8A4A-9D6A-41024FD25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E93B62-76BA-4A4C-B59C-0A606C2131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7E259-9819-AD46-9C96-B22BCB0AF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124F8-D4A0-8645-98CA-A07764B2EE44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5252B-E525-BD44-93A6-6ACE679C3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707D1-13E2-8345-AB47-680B95E8B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1CADE-16EC-6F46-A730-0FEECF890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434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CD269B-8110-9442-BFD1-6202CBD2BE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94D78D-A49A-EB49-A13E-2E7D822C26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14079B-FDA4-8849-8DF8-EBB3D12BE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124F8-D4A0-8645-98CA-A07764B2EE44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080545-3DD5-EA42-B8A3-66437EE2D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C98AF8-2290-1C48-94DB-2A1045C8D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1CADE-16EC-6F46-A730-0FEECF890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3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C3435-7D62-404B-93C4-494C816C0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2B9B5-092C-6A4D-A828-CE9EE5FB7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57608-FA53-B34F-B7C4-9234DDE4A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124F8-D4A0-8645-98CA-A07764B2EE44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CB935-E73D-BF4C-B37A-38076F33B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5559F-7D42-814C-8A93-6246533A0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1CADE-16EC-6F46-A730-0FEECF890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58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E2AC8-BEC6-984A-A6E8-3404FD5D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577BC-5B8B-104A-9E8E-EADC740F5F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AB094-8050-614F-AE65-3DA90C4F3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124F8-D4A0-8645-98CA-A07764B2EE44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AE1A1-DAFC-9E44-948D-2EAA9581D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3DAE7-C0C2-4A4A-B8BB-2DB9CC5EC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1CADE-16EC-6F46-A730-0FEECF890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315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F6867-2431-DB44-BD10-D061B3AAA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A0CB3-FDDE-964C-8A9F-A952532D12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CD3EB-768D-994A-999A-EF4AC65BCD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74195D-4CCC-2946-A0DB-8991ACB22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124F8-D4A0-8645-98CA-A07764B2EE44}" type="datetimeFigureOut">
              <a:rPr lang="en-US" smtClean="0"/>
              <a:t>4/7/25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3247C2-E4E5-C743-996C-1B4C2B538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63908-3495-9945-9CFB-D0D8B4A80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1CADE-16EC-6F46-A730-0FEECF890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576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60362-6904-8748-9255-3A1479992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49108-214A-E145-AA24-DCD983528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21B936-C34F-DA42-9E53-7A534F2F39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A4DED4-295D-9442-897B-6D7FC3CE06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1C5278-C200-BE48-844A-4D017E246A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4236F4-AD2B-8C46-BCAF-976DF8ADD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124F8-D4A0-8645-98CA-A07764B2EE44}" type="datetimeFigureOut">
              <a:rPr lang="en-US" smtClean="0"/>
              <a:t>4/7/25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7C35C-EE3C-0C42-92B2-FCDD10AA3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D73A66-9C74-7C44-A78D-60B330E5F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1CADE-16EC-6F46-A730-0FEECF890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131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9FE78-C802-E04F-8C14-DBF16EC05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CAC310-1CC9-1A4C-9DEC-8124FFC01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124F8-D4A0-8645-98CA-A07764B2EE44}" type="datetimeFigureOut">
              <a:rPr lang="en-US" smtClean="0"/>
              <a:t>4/7/25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B9CAA5-85AF-2E43-92C0-4B9EDC5DE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5781D4-DCDA-7845-B228-45DB2B50D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1CADE-16EC-6F46-A730-0FEECF890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685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9DA770-FB2B-7B4E-BE93-B6EC79546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124F8-D4A0-8645-98CA-A07764B2EE44}" type="datetimeFigureOut">
              <a:rPr lang="en-US" smtClean="0"/>
              <a:t>4/7/25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1F23E7-D6DE-0D4A-9220-EA05CB0F2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EDDB4-4122-5641-AE48-81E8DB92B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1CADE-16EC-6F46-A730-0FEECF890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18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F0FAC-3204-ED40-A7AC-C4491EB7D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03008-E551-3343-8684-C75D06816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7A8EAA-AEBC-1648-9A02-9DD42D2213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BE1BE9-3BA6-B04D-88C7-8C7593EA3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124F8-D4A0-8645-98CA-A07764B2EE44}" type="datetimeFigureOut">
              <a:rPr lang="en-US" smtClean="0"/>
              <a:t>4/7/25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261431-6288-D84A-AAA1-919061CB8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E6194-86D4-F140-AE98-A6905B9AF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1CADE-16EC-6F46-A730-0FEECF890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648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5B06E-1B76-8741-9AC4-9CD7F76BF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8AFE84-6D80-3649-9B2C-8DB55F6B65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828A88-8D02-F94E-AD1A-019E5D85A6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03A0E3-3F8D-F149-9E5A-B625FE5B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124F8-D4A0-8645-98CA-A07764B2EE44}" type="datetimeFigureOut">
              <a:rPr lang="en-US" smtClean="0"/>
              <a:t>4/7/25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6FA45B-2534-F34F-8DF3-7170B2C12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13A232-B74E-0644-B204-4DF132B37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1CADE-16EC-6F46-A730-0FEECF890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188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A72268-A862-5146-8F0B-475B2E8A0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591118-EC2E-EC44-B24E-7A0380CCDD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2E7241-CF92-B042-887C-19D292A092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1124F8-D4A0-8645-98CA-A07764B2EE44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EDB89-BB7A-1944-B078-8976443D24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9C5B9-2C74-3941-8E84-E6E59916AD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1CADE-16EC-6F46-A730-0FEECF890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90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CF088-E75F-354D-8858-4F007311AC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Soil Dynamics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0CE13-9021-B445-96FE-D220C7529F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Slides based off of </a:t>
            </a:r>
            <a:r>
              <a:rPr lang="en-US" dirty="0" err="1">
                <a:solidFill>
                  <a:srgbClr val="FF0000"/>
                </a:solidFill>
              </a:rPr>
              <a:t>dissucssions</a:t>
            </a:r>
            <a:r>
              <a:rPr lang="en-US" dirty="0">
                <a:solidFill>
                  <a:srgbClr val="FF0000"/>
                </a:solidFill>
              </a:rPr>
              <a:t> in</a:t>
            </a:r>
          </a:p>
          <a:p>
            <a:r>
              <a:rPr lang="en-US" dirty="0" err="1">
                <a:solidFill>
                  <a:srgbClr val="FF0000"/>
                </a:solidFill>
              </a:rPr>
              <a:t>Bolker</a:t>
            </a:r>
            <a:r>
              <a:rPr lang="en-US" dirty="0">
                <a:solidFill>
                  <a:srgbClr val="FF0000"/>
                </a:solidFill>
              </a:rPr>
              <a:t> et al. (1998). Linear analysis of soil decomposition: Insights from the CENTURY model. </a:t>
            </a:r>
            <a:r>
              <a:rPr lang="en-US" i="1" dirty="0">
                <a:solidFill>
                  <a:srgbClr val="FF0000"/>
                </a:solidFill>
              </a:rPr>
              <a:t>Ecological Applications</a:t>
            </a:r>
            <a:r>
              <a:rPr lang="en-US" dirty="0">
                <a:solidFill>
                  <a:srgbClr val="FF0000"/>
                </a:solidFill>
              </a:rPr>
              <a:t> 8(2): 425-439.</a:t>
            </a:r>
          </a:p>
        </p:txBody>
      </p:sp>
    </p:spTree>
    <p:extLst>
      <p:ext uri="{BB962C8B-B14F-4D97-AF65-F5344CB8AC3E}">
        <p14:creationId xmlns:p14="http://schemas.microsoft.com/office/powerpoint/2010/main" val="877815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9B2C2E-8C68-7746-951E-EAAC0D345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849" y="653143"/>
            <a:ext cx="9700808" cy="53427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2A58CF-669F-BE40-8671-EE8052F9D729}"/>
              </a:ext>
            </a:extLst>
          </p:cNvPr>
          <p:cNvSpPr txBox="1"/>
          <p:nvPr/>
        </p:nvSpPr>
        <p:spPr>
          <a:xfrm>
            <a:off x="10235054" y="6488668"/>
            <a:ext cx="1956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Bolker</a:t>
            </a:r>
            <a:r>
              <a:rPr lang="en-US" dirty="0"/>
              <a:t> et al. (1998)</a:t>
            </a:r>
          </a:p>
        </p:txBody>
      </p:sp>
    </p:spTree>
    <p:extLst>
      <p:ext uri="{BB962C8B-B14F-4D97-AF65-F5344CB8AC3E}">
        <p14:creationId xmlns:p14="http://schemas.microsoft.com/office/powerpoint/2010/main" val="720391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58A014-0F4C-964E-9757-BD1406DF2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030" y="0"/>
            <a:ext cx="8064500" cy="6807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04198A-6B5C-5B44-A9E8-E98A6213F19B}"/>
              </a:ext>
            </a:extLst>
          </p:cNvPr>
          <p:cNvSpPr txBox="1"/>
          <p:nvPr/>
        </p:nvSpPr>
        <p:spPr>
          <a:xfrm>
            <a:off x="10235054" y="6488668"/>
            <a:ext cx="1956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Bolker</a:t>
            </a:r>
            <a:r>
              <a:rPr lang="en-US" dirty="0"/>
              <a:t> et al. (1998)</a:t>
            </a:r>
          </a:p>
        </p:txBody>
      </p:sp>
    </p:spTree>
    <p:extLst>
      <p:ext uri="{BB962C8B-B14F-4D97-AF65-F5344CB8AC3E}">
        <p14:creationId xmlns:p14="http://schemas.microsoft.com/office/powerpoint/2010/main" val="2756529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E9E8D-9E78-7E42-AF22-49BD7A64F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soil C decay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0C563-1142-C24E-9F38-D3F454FFD6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758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0AC281-4C4C-B348-AD49-63FA1B949599}"/>
                  </a:ext>
                </a:extLst>
              </p:cNvPr>
              <p:cNvSpPr txBox="1"/>
              <p:nvPr/>
            </p:nvSpPr>
            <p:spPr>
              <a:xfrm>
                <a:off x="3089366" y="1561011"/>
                <a:ext cx="5132174" cy="19283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6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𝑑𝐶</m:t>
                          </m:r>
                        </m:num>
                        <m:den>
                          <m:r>
                            <a:rPr lang="en-US" sz="6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𝑑𝑇</m:t>
                          </m:r>
                        </m:den>
                      </m:f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6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6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6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𝑀𝐶</m:t>
                      </m:r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0AC281-4C4C-B348-AD49-63FA1B949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366" y="1561011"/>
                <a:ext cx="5132174" cy="1928348"/>
              </a:xfrm>
              <a:prstGeom prst="rect">
                <a:avLst/>
              </a:prstGeom>
              <a:blipFill>
                <a:blip r:embed="rId2"/>
                <a:stretch>
                  <a:fillRect l="-3210" t="-654" r="-2716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FE95C51-A221-C246-A1A9-48A3CD1186F7}"/>
              </a:ext>
            </a:extLst>
          </p:cNvPr>
          <p:cNvSpPr txBox="1"/>
          <p:nvPr/>
        </p:nvSpPr>
        <p:spPr>
          <a:xfrm>
            <a:off x="169816" y="4480560"/>
            <a:ext cx="862864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C = vector of C in each compartment (g)</a:t>
            </a:r>
          </a:p>
          <a:p>
            <a:r>
              <a:rPr lang="en-US" sz="3200" dirty="0">
                <a:solidFill>
                  <a:srgbClr val="FF0000"/>
                </a:solidFill>
              </a:rPr>
              <a:t>T = time (</a:t>
            </a:r>
            <a:r>
              <a:rPr lang="en-US" sz="3200" dirty="0" err="1">
                <a:solidFill>
                  <a:srgbClr val="FF0000"/>
                </a:solidFill>
              </a:rPr>
              <a:t>yr</a:t>
            </a:r>
            <a:r>
              <a:rPr lang="en-US" sz="3200" dirty="0">
                <a:solidFill>
                  <a:srgbClr val="FF0000"/>
                </a:solidFill>
              </a:rPr>
              <a:t>)</a:t>
            </a:r>
          </a:p>
          <a:p>
            <a:r>
              <a:rPr lang="el-GR" sz="3200" dirty="0">
                <a:solidFill>
                  <a:srgbClr val="FF0000"/>
                </a:solidFill>
              </a:rPr>
              <a:t>δ</a:t>
            </a:r>
            <a:r>
              <a:rPr lang="en-US" sz="3200" dirty="0">
                <a:solidFill>
                  <a:srgbClr val="FF0000"/>
                </a:solidFill>
              </a:rPr>
              <a:t>(t) = decomposition factor (unitless?)</a:t>
            </a:r>
          </a:p>
          <a:p>
            <a:r>
              <a:rPr lang="en-US" sz="3200" dirty="0">
                <a:solidFill>
                  <a:srgbClr val="FF0000"/>
                </a:solidFill>
              </a:rPr>
              <a:t>M = </a:t>
            </a:r>
            <a:r>
              <a:rPr lang="en-US" sz="3200" dirty="0" err="1">
                <a:solidFill>
                  <a:srgbClr val="FF0000"/>
                </a:solidFill>
              </a:rPr>
              <a:t>m</a:t>
            </a:r>
            <a:r>
              <a:rPr lang="en-US" sz="3200" baseline="-25000" dirty="0" err="1">
                <a:solidFill>
                  <a:srgbClr val="FF0000"/>
                </a:solidFill>
              </a:rPr>
              <a:t>ij</a:t>
            </a:r>
            <a:r>
              <a:rPr lang="en-US" sz="3200" dirty="0">
                <a:solidFill>
                  <a:srgbClr val="FF0000"/>
                </a:solidFill>
              </a:rPr>
              <a:t> or rate which material from j goes to </a:t>
            </a:r>
            <a:r>
              <a:rPr lang="en-US" sz="3200" dirty="0" err="1">
                <a:solidFill>
                  <a:srgbClr val="FF0000"/>
                </a:solidFill>
              </a:rPr>
              <a:t>i</a:t>
            </a:r>
            <a:r>
              <a:rPr lang="en-US" sz="3200" dirty="0">
                <a:solidFill>
                  <a:srgbClr val="FF0000"/>
                </a:solidFill>
              </a:rPr>
              <a:t> (yr</a:t>
            </a:r>
            <a:r>
              <a:rPr lang="en-US" sz="3200" baseline="30000" dirty="0">
                <a:solidFill>
                  <a:srgbClr val="FF0000"/>
                </a:solidFill>
              </a:rPr>
              <a:t>-1</a:t>
            </a:r>
            <a:r>
              <a:rPr lang="en-US" sz="3200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77933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40E373-FF5A-3D49-8E7A-C284DF756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87" y="326209"/>
            <a:ext cx="11239500" cy="5003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357516-C919-594C-938F-9DA8E9E6661A}"/>
              </a:ext>
            </a:extLst>
          </p:cNvPr>
          <p:cNvSpPr txBox="1"/>
          <p:nvPr/>
        </p:nvSpPr>
        <p:spPr>
          <a:xfrm>
            <a:off x="463187" y="5330009"/>
            <a:ext cx="11239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CENTURY tends to devolve to (c)</a:t>
            </a:r>
          </a:p>
        </p:txBody>
      </p:sp>
    </p:spTree>
    <p:extLst>
      <p:ext uri="{BB962C8B-B14F-4D97-AF65-F5344CB8AC3E}">
        <p14:creationId xmlns:p14="http://schemas.microsoft.com/office/powerpoint/2010/main" val="2631117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40E373-FF5A-3D49-8E7A-C284DF756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87" y="326209"/>
            <a:ext cx="11239500" cy="5003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357516-C919-594C-938F-9DA8E9E6661A}"/>
              </a:ext>
            </a:extLst>
          </p:cNvPr>
          <p:cNvSpPr txBox="1"/>
          <p:nvPr/>
        </p:nvSpPr>
        <p:spPr>
          <a:xfrm>
            <a:off x="463187" y="5330009"/>
            <a:ext cx="11239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CENTURY tends to devolve to (c), </a:t>
            </a:r>
            <a:r>
              <a:rPr lang="en-US" sz="2800" dirty="0">
                <a:solidFill>
                  <a:srgbClr val="7030A0"/>
                </a:solidFill>
              </a:rPr>
              <a:t>meaning every C molecule is completely decomposed (returned to atmosphere or moved to more recalcitrant pool) </a:t>
            </a:r>
          </a:p>
        </p:txBody>
      </p:sp>
    </p:spTree>
    <p:extLst>
      <p:ext uri="{BB962C8B-B14F-4D97-AF65-F5344CB8AC3E}">
        <p14:creationId xmlns:p14="http://schemas.microsoft.com/office/powerpoint/2010/main" val="797893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40E373-FF5A-3D49-8E7A-C284DF756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87" y="326209"/>
            <a:ext cx="11239500" cy="5003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357516-C919-594C-938F-9DA8E9E6661A}"/>
              </a:ext>
            </a:extLst>
          </p:cNvPr>
          <p:cNvSpPr txBox="1"/>
          <p:nvPr/>
        </p:nvSpPr>
        <p:spPr>
          <a:xfrm>
            <a:off x="463187" y="5330009"/>
            <a:ext cx="11239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CENTURY tends to devolve to (c), </a:t>
            </a:r>
            <a:r>
              <a:rPr lang="en-US" sz="2800" dirty="0">
                <a:solidFill>
                  <a:srgbClr val="7030A0"/>
                </a:solidFill>
              </a:rPr>
              <a:t>meaning C can be partitioned instantaneously depending on time scale of interest</a:t>
            </a:r>
          </a:p>
        </p:txBody>
      </p:sp>
    </p:spTree>
    <p:extLst>
      <p:ext uri="{BB962C8B-B14F-4D97-AF65-F5344CB8AC3E}">
        <p14:creationId xmlns:p14="http://schemas.microsoft.com/office/powerpoint/2010/main" val="2041683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86A848-DC13-AF4C-854A-6B8CE88F9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06500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51AFA6-D292-0344-9C92-38F6FCFE7B4C}"/>
              </a:ext>
            </a:extLst>
          </p:cNvPr>
          <p:cNvSpPr txBox="1"/>
          <p:nvPr/>
        </p:nvSpPr>
        <p:spPr>
          <a:xfrm>
            <a:off x="9705703" y="1815737"/>
            <a:ext cx="24862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Positive values indicating continuous flow through pools (but note the passive pool)</a:t>
            </a:r>
          </a:p>
        </p:txBody>
      </p:sp>
    </p:spTree>
    <p:extLst>
      <p:ext uri="{BB962C8B-B14F-4D97-AF65-F5344CB8AC3E}">
        <p14:creationId xmlns:p14="http://schemas.microsoft.com/office/powerpoint/2010/main" val="1662786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B26E0-B994-F649-AC17-DEF6FB62A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CENTURY approach to nitrogen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45A49-8FC0-B144-9831-295716919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 model ignores explicit C dynamics</a:t>
            </a:r>
          </a:p>
          <a:p>
            <a:r>
              <a:rPr lang="en-US" dirty="0"/>
              <a:t>N model is a closed system (recycling between plants and soil)</a:t>
            </a:r>
          </a:p>
          <a:p>
            <a:r>
              <a:rPr lang="en-US" dirty="0"/>
              <a:t>N limits growth if water and temperature are not limiting</a:t>
            </a:r>
          </a:p>
        </p:txBody>
      </p:sp>
    </p:spTree>
    <p:extLst>
      <p:ext uri="{BB962C8B-B14F-4D97-AF65-F5344CB8AC3E}">
        <p14:creationId xmlns:p14="http://schemas.microsoft.com/office/powerpoint/2010/main" val="3939528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F3F41E-B4D4-854A-A330-4AA80DBBC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894" y="0"/>
            <a:ext cx="8532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982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51B11-9181-6C4A-B8CE-484B8FDE7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soils?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4E824C-4A60-AA41-A9C6-6BCFCC1F7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3176"/>
            <a:ext cx="9275531" cy="53348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B1F327-0CE9-C248-A3EE-A0501EF92F3B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(2024)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C3E916-64D1-C740-9906-A95C9271580D}"/>
              </a:ext>
            </a:extLst>
          </p:cNvPr>
          <p:cNvSpPr txBox="1"/>
          <p:nvPr/>
        </p:nvSpPr>
        <p:spPr>
          <a:xfrm>
            <a:off x="9326880" y="1188720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Lots of C in soils!</a:t>
            </a:r>
          </a:p>
        </p:txBody>
      </p:sp>
    </p:spTree>
    <p:extLst>
      <p:ext uri="{BB962C8B-B14F-4D97-AF65-F5344CB8AC3E}">
        <p14:creationId xmlns:p14="http://schemas.microsoft.com/office/powerpoint/2010/main" val="2271277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41CE2-D620-8141-AE2E-1A63835DB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Simplification of ecosystem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0C545-EEFF-584E-BE9B-BD6F6317F4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01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AD955E-F212-224C-88FC-AA6A68DCD7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7"/>
          <a:stretch/>
        </p:blipFill>
        <p:spPr>
          <a:xfrm>
            <a:off x="0" y="182880"/>
            <a:ext cx="10337675" cy="667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33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AD955E-F212-224C-88FC-AA6A68DCD7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7"/>
          <a:stretch/>
        </p:blipFill>
        <p:spPr>
          <a:xfrm>
            <a:off x="0" y="182880"/>
            <a:ext cx="10337675" cy="667512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DFC38B9-B44A-194B-9EA6-C1635F7D1012}"/>
              </a:ext>
            </a:extLst>
          </p:cNvPr>
          <p:cNvSpPr/>
          <p:nvPr/>
        </p:nvSpPr>
        <p:spPr>
          <a:xfrm>
            <a:off x="1502229" y="3095897"/>
            <a:ext cx="3696788" cy="261257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907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D5B07-2DD2-E34B-B209-348F710C7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Discrete: how many levels to use?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E64899-D938-7348-8E84-ABCA4AB59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788" y="1528354"/>
            <a:ext cx="3274423" cy="532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79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CBF7A9-966C-4643-8A1C-689ED8175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844550"/>
            <a:ext cx="115697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60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70DDBF-5C62-F64D-8E72-78B150014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620" y="0"/>
            <a:ext cx="32507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31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AD955E-F212-224C-88FC-AA6A68DCD7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7"/>
          <a:stretch/>
        </p:blipFill>
        <p:spPr>
          <a:xfrm>
            <a:off x="0" y="182880"/>
            <a:ext cx="10337675" cy="667512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DFC38B9-B44A-194B-9EA6-C1635F7D1012}"/>
              </a:ext>
            </a:extLst>
          </p:cNvPr>
          <p:cNvSpPr/>
          <p:nvPr/>
        </p:nvSpPr>
        <p:spPr>
          <a:xfrm>
            <a:off x="5029200" y="3095897"/>
            <a:ext cx="3696788" cy="261257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395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0C711-5B77-6345-802F-CFE057FFB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 continuous model distribution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82D9C-C776-E945-9DE8-46F933868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pick a distribution</a:t>
            </a:r>
          </a:p>
          <a:p>
            <a:r>
              <a:rPr lang="en-US" dirty="0"/>
              <a:t>And associate parameters</a:t>
            </a:r>
          </a:p>
          <a:p>
            <a:r>
              <a:rPr lang="en-US" dirty="0"/>
              <a:t>Depends on availability of data and application for the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58DF98-9092-3F4C-A282-47B1256B65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63"/>
          <a:stretch/>
        </p:blipFill>
        <p:spPr>
          <a:xfrm>
            <a:off x="3826238" y="3491144"/>
            <a:ext cx="4539524" cy="336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13866-9F68-FA40-9282-0AE534E04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general </a:t>
            </a:r>
            <a:r>
              <a:rPr lang="en-US" dirty="0" err="1"/>
              <a:t>takehomes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A835D-BA3B-584D-985B-00DB52482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CENTURY can be simplified</a:t>
            </a:r>
          </a:p>
          <a:p>
            <a:r>
              <a:rPr lang="en-US" dirty="0"/>
              <a:t>Simple models are easier to understand</a:t>
            </a:r>
          </a:p>
          <a:p>
            <a:pPr lvl="1"/>
            <a:r>
              <a:rPr lang="en-US" dirty="0"/>
              <a:t>E.g., parameter sensitivity</a:t>
            </a:r>
          </a:p>
          <a:p>
            <a:r>
              <a:rPr lang="en-US" dirty="0"/>
              <a:t>Construct simplest model first and continuously test added complexity</a:t>
            </a:r>
          </a:p>
          <a:p>
            <a:pPr lvl="1"/>
            <a:r>
              <a:rPr lang="en-US" dirty="0"/>
              <a:t>More validation for the </a:t>
            </a:r>
            <a:r>
              <a:rPr lang="en-US"/>
              <a:t>class approach!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418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51B11-9181-6C4A-B8CE-484B8FDE7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soils?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B1F327-0CE9-C248-A3EE-A0501EF92F3B}"/>
              </a:ext>
            </a:extLst>
          </p:cNvPr>
          <p:cNvSpPr txBox="1"/>
          <p:nvPr/>
        </p:nvSpPr>
        <p:spPr>
          <a:xfrm>
            <a:off x="10297763" y="6488668"/>
            <a:ext cx="1894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Stitch et al. (2024)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493A1A-4502-FB4D-A375-3E13263B2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957" y="0"/>
            <a:ext cx="360608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74C3AB-22BA-114D-A024-6FAD0E1A6117}"/>
              </a:ext>
            </a:extLst>
          </p:cNvPr>
          <p:cNvSpPr txBox="1"/>
          <p:nvPr/>
        </p:nvSpPr>
        <p:spPr>
          <a:xfrm>
            <a:off x="8895806" y="992777"/>
            <a:ext cx="1497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383D20-67F5-694B-8D3F-2B9911B2A0F6}"/>
              </a:ext>
            </a:extLst>
          </p:cNvPr>
          <p:cNvSpPr txBox="1"/>
          <p:nvPr/>
        </p:nvSpPr>
        <p:spPr>
          <a:xfrm>
            <a:off x="8895806" y="3059668"/>
            <a:ext cx="1497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C8885C-8642-5041-84D9-58E5C27900E1}"/>
              </a:ext>
            </a:extLst>
          </p:cNvPr>
          <p:cNvSpPr txBox="1"/>
          <p:nvPr/>
        </p:nvSpPr>
        <p:spPr>
          <a:xfrm>
            <a:off x="8895806" y="5367439"/>
            <a:ext cx="115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FDEFBD-CE89-BA43-8325-17A8EBA33CF5}"/>
              </a:ext>
            </a:extLst>
          </p:cNvPr>
          <p:cNvSpPr txBox="1"/>
          <p:nvPr/>
        </p:nvSpPr>
        <p:spPr>
          <a:xfrm>
            <a:off x="446408" y="3720346"/>
            <a:ext cx="3781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Although it’s hard to know how much!</a:t>
            </a:r>
          </a:p>
        </p:txBody>
      </p:sp>
    </p:spTree>
    <p:extLst>
      <p:ext uri="{BB962C8B-B14F-4D97-AF65-F5344CB8AC3E}">
        <p14:creationId xmlns:p14="http://schemas.microsoft.com/office/powerpoint/2010/main" val="1262011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51B11-9181-6C4A-B8CE-484B8FDE7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soils?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B1F327-0CE9-C248-A3EE-A0501EF92F3B}"/>
              </a:ext>
            </a:extLst>
          </p:cNvPr>
          <p:cNvSpPr txBox="1"/>
          <p:nvPr/>
        </p:nvSpPr>
        <p:spPr>
          <a:xfrm>
            <a:off x="10297763" y="6488668"/>
            <a:ext cx="1894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Stitch et al. (2024)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FDEFBD-CE89-BA43-8325-17A8EBA33CF5}"/>
              </a:ext>
            </a:extLst>
          </p:cNvPr>
          <p:cNvSpPr txBox="1"/>
          <p:nvPr/>
        </p:nvSpPr>
        <p:spPr>
          <a:xfrm>
            <a:off x="407219" y="5366266"/>
            <a:ext cx="331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Soils are alive! But how much so?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878002-7EAE-D346-9A3A-838C824E1A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952" b="59429"/>
          <a:stretch/>
        </p:blipFill>
        <p:spPr>
          <a:xfrm>
            <a:off x="676902" y="1712238"/>
            <a:ext cx="10709960" cy="301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942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51B11-9181-6C4A-B8CE-484B8FDE7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soils?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B1F327-0CE9-C248-A3EE-A0501EF92F3B}"/>
              </a:ext>
            </a:extLst>
          </p:cNvPr>
          <p:cNvSpPr txBox="1"/>
          <p:nvPr/>
        </p:nvSpPr>
        <p:spPr>
          <a:xfrm>
            <a:off x="10297763" y="6488668"/>
            <a:ext cx="1894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Stitch et al. (2024)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FDEFBD-CE89-BA43-8325-17A8EBA33CF5}"/>
              </a:ext>
            </a:extLst>
          </p:cNvPr>
          <p:cNvSpPr txBox="1"/>
          <p:nvPr/>
        </p:nvSpPr>
        <p:spPr>
          <a:xfrm>
            <a:off x="407219" y="5366266"/>
            <a:ext cx="2264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Models are uncertain!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E62C1C-043E-374F-9E97-42F046B53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280" y="1220346"/>
            <a:ext cx="8808720" cy="502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026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51B11-9181-6C4A-B8CE-484B8FDE7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soils?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B1F327-0CE9-C248-A3EE-A0501EF92F3B}"/>
              </a:ext>
            </a:extLst>
          </p:cNvPr>
          <p:cNvSpPr txBox="1"/>
          <p:nvPr/>
        </p:nvSpPr>
        <p:spPr>
          <a:xfrm>
            <a:off x="10144708" y="6488668"/>
            <a:ext cx="20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Weider et al. (2015)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FDEFBD-CE89-BA43-8325-17A8EBA33CF5}"/>
              </a:ext>
            </a:extLst>
          </p:cNvPr>
          <p:cNvSpPr txBox="1"/>
          <p:nvPr/>
        </p:nvSpPr>
        <p:spPr>
          <a:xfrm>
            <a:off x="29995" y="4138358"/>
            <a:ext cx="3689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They are also drivers of C-N dynamics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714594-387A-7A41-80D7-C6AF2940F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623" y="365125"/>
            <a:ext cx="5892800" cy="627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554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E9DF4-6D87-A743-9B64-A4BB556A3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7874" y="456158"/>
            <a:ext cx="9144000" cy="1842905"/>
          </a:xfrm>
        </p:spPr>
        <p:txBody>
          <a:bodyPr/>
          <a:lstStyle/>
          <a:p>
            <a:r>
              <a:rPr lang="en-US" dirty="0"/>
              <a:t>How do we model soils? CENTURY as an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B6A1FB-1983-6046-8B1D-68D15633D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472" y="2432733"/>
            <a:ext cx="7160804" cy="438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61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03E3B-1BB1-1044-9D6A-58418EB65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</a:t>
            </a:r>
            <a:r>
              <a:rPr lang="en-US" dirty="0" err="1"/>
              <a:t>Bolker</a:t>
            </a:r>
            <a:r>
              <a:rPr lang="en-US" dirty="0"/>
              <a:t> et al. (1998)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D86A0-C24C-DB4E-9C21-1FC112F5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of CENTURY</a:t>
            </a:r>
          </a:p>
          <a:p>
            <a:r>
              <a:rPr lang="en-US" dirty="0"/>
              <a:t>Modeling soil C decay in CENTURY</a:t>
            </a:r>
          </a:p>
          <a:p>
            <a:pPr lvl="1"/>
            <a:r>
              <a:rPr lang="en-US" dirty="0"/>
              <a:t>Carbon</a:t>
            </a:r>
          </a:p>
          <a:p>
            <a:pPr lvl="1"/>
            <a:r>
              <a:rPr lang="en-US" dirty="0"/>
              <a:t>Carbon + Nutrients</a:t>
            </a:r>
          </a:p>
          <a:p>
            <a:r>
              <a:rPr lang="en-US" dirty="0"/>
              <a:t>Simplification of ecosystem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C12112-8403-2641-8BF3-50BA192A9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00" y="4626429"/>
            <a:ext cx="6197600" cy="1936750"/>
          </a:xfrm>
          <a:prstGeom prst="rect">
            <a:avLst/>
          </a:prstGeom>
          <a:ln w="762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138294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29035-79D8-A647-851F-68B6FD978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CENTURY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F57A22-AD71-FE44-93EB-9129198F52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530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399</Words>
  <Application>Microsoft Macintosh PowerPoint</Application>
  <PresentationFormat>Widescreen</PresentationFormat>
  <Paragraphs>57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Office Theme</vt:lpstr>
      <vt:lpstr>Soil Dynamics</vt:lpstr>
      <vt:lpstr>Why soils?</vt:lpstr>
      <vt:lpstr>Why soils?</vt:lpstr>
      <vt:lpstr>Why soils?</vt:lpstr>
      <vt:lpstr>Why soils?</vt:lpstr>
      <vt:lpstr>Why soils?</vt:lpstr>
      <vt:lpstr>How do we model soils? CENTURY as an example</vt:lpstr>
      <vt:lpstr>Outline of Bolker et al. (1998)</vt:lpstr>
      <vt:lpstr>Structure of CENTURY</vt:lpstr>
      <vt:lpstr>PowerPoint Presentation</vt:lpstr>
      <vt:lpstr>PowerPoint Presentation</vt:lpstr>
      <vt:lpstr>Modeling soil C decay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CENTURY approach to nitrogen</vt:lpstr>
      <vt:lpstr>PowerPoint Presentation</vt:lpstr>
      <vt:lpstr>Simplification of ecosystem models</vt:lpstr>
      <vt:lpstr>PowerPoint Presentation</vt:lpstr>
      <vt:lpstr>PowerPoint Presentation</vt:lpstr>
      <vt:lpstr>Discrete: how many levels to use?</vt:lpstr>
      <vt:lpstr>PowerPoint Presentation</vt:lpstr>
      <vt:lpstr>PowerPoint Presentation</vt:lpstr>
      <vt:lpstr>PowerPoint Presentation</vt:lpstr>
      <vt:lpstr>Is a continuous model distribution better?</vt:lpstr>
      <vt:lpstr>Some general takehomes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27</cp:revision>
  <dcterms:created xsi:type="dcterms:W3CDTF">2025-04-07T14:59:42Z</dcterms:created>
  <dcterms:modified xsi:type="dcterms:W3CDTF">2025-04-07T18:16:40Z</dcterms:modified>
</cp:coreProperties>
</file>